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306" r:id="rId2"/>
    <p:sldId id="259" r:id="rId3"/>
    <p:sldId id="280" r:id="rId4"/>
    <p:sldId id="275" r:id="rId5"/>
    <p:sldId id="274" r:id="rId6"/>
    <p:sldId id="276" r:id="rId7"/>
    <p:sldId id="277" r:id="rId8"/>
    <p:sldId id="297" r:id="rId9"/>
    <p:sldId id="301" r:id="rId10"/>
    <p:sldId id="307" r:id="rId11"/>
    <p:sldId id="298" r:id="rId12"/>
    <p:sldId id="294" r:id="rId13"/>
    <p:sldId id="304" r:id="rId14"/>
    <p:sldId id="300" r:id="rId15"/>
    <p:sldId id="293" r:id="rId16"/>
    <p:sldId id="308" r:id="rId17"/>
    <p:sldId id="309" r:id="rId18"/>
    <p:sldId id="291" r:id="rId19"/>
    <p:sldId id="285" r:id="rId20"/>
    <p:sldId id="284" r:id="rId21"/>
    <p:sldId id="287" r:id="rId22"/>
    <p:sldId id="288" r:id="rId23"/>
    <p:sldId id="292" r:id="rId24"/>
    <p:sldId id="290" r:id="rId25"/>
    <p:sldId id="302" r:id="rId26"/>
    <p:sldId id="278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945"/>
    <a:srgbClr val="01458E"/>
    <a:srgbClr val="291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0" autoAdjust="0"/>
    <p:restoredTop sz="63680" autoAdjust="0"/>
  </p:normalViewPr>
  <p:slideViewPr>
    <p:cSldViewPr snapToGrid="0">
      <p:cViewPr varScale="1">
        <p:scale>
          <a:sx n="70" d="100"/>
          <a:sy n="70" d="100"/>
        </p:scale>
        <p:origin x="21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12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58B8-8CA3-4F2E-8169-3C5AFF88CD4D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E773B-3858-4FD1-B757-52722981A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9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094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915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19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467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just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906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34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174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548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504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190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218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693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7247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044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775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041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465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12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508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04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E101A"/>
              </a:solidFill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53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51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978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652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73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947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30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95475" y="1387031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56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69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175" y="-70336"/>
            <a:ext cx="10008158" cy="1198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D789C26-4243-4E12-8C6A-9E0CBDFA6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227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C857D7-8178-FE59-A303-7CA3C3AB17F1}"/>
              </a:ext>
            </a:extLst>
          </p:cNvPr>
          <p:cNvSpPr/>
          <p:nvPr userDrawn="1"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19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7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66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42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06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70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46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95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92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175" y="0"/>
            <a:ext cx="10008158" cy="1198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34227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E2788-1B9D-4865-AF43-F8770C310FD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1625F9E-87B3-46FD-A1BC-1295709DC7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7" y="6138552"/>
            <a:ext cx="50800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E389BC9-E4C4-4DCF-A475-7596FA1BB9E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 b="1884"/>
          <a:stretch>
            <a:fillRect/>
          </a:stretch>
        </p:blipFill>
        <p:spPr bwMode="auto">
          <a:xfrm>
            <a:off x="216564" y="6138553"/>
            <a:ext cx="54451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903A6582-037C-48D2-B114-0EB86ECA733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/>
        </p:blipFill>
        <p:spPr>
          <a:xfrm>
            <a:off x="4107583" y="6056689"/>
            <a:ext cx="635868" cy="688375"/>
          </a:xfrm>
          <a:prstGeom prst="rect">
            <a:avLst/>
          </a:prstGeom>
          <a:ln w="9360">
            <a:noFill/>
          </a:ln>
        </p:spPr>
      </p:pic>
      <p:pic>
        <p:nvPicPr>
          <p:cNvPr id="1026" name="Picture 2" descr="ITA Logo – Instituto Tecnológico de Aeronáutica Logo - PNG e Vetor -  Download de Logo">
            <a:extLst>
              <a:ext uri="{FF2B5EF4-FFF2-40B4-BE49-F238E27FC236}">
                <a16:creationId xmlns:a16="http://schemas.microsoft.com/office/drawing/2014/main" id="{3EE19951-30DF-4D3F-B825-37FC52183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61" y="6148248"/>
            <a:ext cx="1373629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EB784720-95D4-4D81-84DB-41F1C513690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089" y="6180094"/>
            <a:ext cx="2868347" cy="541381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40FBAF1A-BC0E-4F1E-8B39-864ACE53792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14" y="6050756"/>
            <a:ext cx="1102818" cy="6111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56287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9B6A8-7B38-4551-83DB-61A391DFF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628"/>
            <a:ext cx="12192000" cy="270810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300" b="1" dirty="0">
                <a:latin typeface="Arial" panose="020B0604020202020204" pitchFamily="34" charset="0"/>
                <a:cs typeface="Arial" panose="020B0604020202020204" pitchFamily="34" charset="0"/>
              </a:rPr>
              <a:t>ASA: A Simulation Environment for Evaluating Military Operational Scenarios</a:t>
            </a:r>
            <a:endParaRPr lang="pt-BR" sz="4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820D9A-2522-4F28-BCD9-DB9C1F79C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518" y="2846206"/>
            <a:ext cx="8149390" cy="2608692"/>
          </a:xfrm>
          <a:noFill/>
        </p:spPr>
        <p:txBody>
          <a:bodyPr>
            <a:no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Joao P. A. Dantas,1st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Lt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Systems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Subdivision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Advanced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Studies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Brazilian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Air Force</a:t>
            </a:r>
          </a:p>
        </p:txBody>
      </p:sp>
    </p:spTree>
    <p:extLst>
      <p:ext uri="{BB962C8B-B14F-4D97-AF65-F5344CB8AC3E}">
        <p14:creationId xmlns:p14="http://schemas.microsoft.com/office/powerpoint/2010/main" val="220271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D2520E-6D1B-356F-C830-091C0DFF63C5}"/>
              </a:ext>
            </a:extLst>
          </p:cNvPr>
          <p:cNvSpPr/>
          <p:nvPr/>
        </p:nvSpPr>
        <p:spPr>
          <a:xfrm>
            <a:off x="412325" y="1223518"/>
            <a:ext cx="4459926" cy="48518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EE3441-FD82-753F-D973-D7F68315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75" y="-70336"/>
            <a:ext cx="10008158" cy="119832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AsaSimulation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7EB2E0F-4DDE-7E3C-F402-230DA65F2E96}"/>
              </a:ext>
            </a:extLst>
          </p:cNvPr>
          <p:cNvSpPr txBox="1">
            <a:spLocks/>
          </p:cNvSpPr>
          <p:nvPr/>
        </p:nvSpPr>
        <p:spPr>
          <a:xfrm>
            <a:off x="932527" y="1367365"/>
            <a:ext cx="11259473" cy="470798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AsaNode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The simulation engine: process the simulation itself</a:t>
            </a:r>
          </a:p>
          <a:p>
            <a:pPr lvl="1"/>
            <a:r>
              <a:rPr lang="en-US" sz="2800" dirty="0">
                <a:latin typeface="Arial" panose="020B0604020202020204" pitchFamily="34" charset="0"/>
              </a:rPr>
              <a:t>E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stimates how the scenario will evolve, considering the models incorporated in each agent present in the simulation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Executable file compiled from the MIXR’s code and features developed by the ASA team:</a:t>
            </a:r>
          </a:p>
          <a:p>
            <a:pPr lvl="2"/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Dynamically loading extensions</a:t>
            </a:r>
          </a:p>
          <a:p>
            <a:pPr lvl="2"/>
            <a:r>
              <a:rPr lang="en-US" sz="2400" dirty="0">
                <a:latin typeface="Arial" panose="020B0604020202020204" pitchFamily="34" charset="0"/>
              </a:rPr>
              <a:t>C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ontrolling the execution of the simulation (pause, resume, stop, execution speed, etc.)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Run on the same machine as the </a:t>
            </a:r>
            <a:r>
              <a:rPr lang="en-US" sz="2900" dirty="0" err="1">
                <a:latin typeface="Arial" panose="020B0604020202020204" pitchFamily="34" charset="0"/>
                <a:cs typeface="Arial" panose="020B0604020202020204" pitchFamily="34" charset="0"/>
              </a:rPr>
              <a:t>AsaManager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 or in a clustered computing environment (batch execution)</a:t>
            </a:r>
          </a:p>
          <a:p>
            <a:r>
              <a:rPr lang="en-US" sz="3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AsaHandler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Make the bridge between </a:t>
            </a:r>
            <a:r>
              <a:rPr lang="en-US" sz="2900" dirty="0" err="1">
                <a:latin typeface="Arial" panose="020B0604020202020204" pitchFamily="34" charset="0"/>
                <a:cs typeface="Arial" panose="020B0604020202020204" pitchFamily="34" charset="0"/>
              </a:rPr>
              <a:t>AsaNode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900" dirty="0" err="1">
                <a:latin typeface="Arial" panose="020B0604020202020204" pitchFamily="34" charset="0"/>
                <a:cs typeface="Arial" panose="020B0604020202020204" pitchFamily="34" charset="0"/>
              </a:rPr>
              <a:t>AsaManager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2900" dirty="0" err="1">
                <a:latin typeface="Arial" panose="020B0604020202020204" pitchFamily="34" charset="0"/>
                <a:cs typeface="Arial" panose="020B0604020202020204" pitchFamily="34" charset="0"/>
              </a:rPr>
              <a:t>Informes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900" dirty="0" err="1">
                <a:latin typeface="Arial" panose="020B0604020202020204" pitchFamily="34" charset="0"/>
                <a:cs typeface="Arial" panose="020B0604020202020204" pitchFamily="34" charset="0"/>
              </a:rPr>
              <a:t>AsaManager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 which computers on a network are available to execute simulations</a:t>
            </a:r>
          </a:p>
          <a:p>
            <a:pPr lvl="1"/>
            <a:r>
              <a:rPr lang="en-US" sz="2900" dirty="0">
                <a:latin typeface="Arial" panose="020B0604020202020204" pitchFamily="34" charset="0"/>
              </a:rPr>
              <a:t>R</a:t>
            </a:r>
            <a:r>
              <a:rPr lang="en-US" sz="2900" b="0" i="0" dirty="0">
                <a:effectLst/>
                <a:latin typeface="Arial" panose="020B0604020202020204" pitchFamily="34" charset="0"/>
              </a:rPr>
              <a:t>eceives the properly formatted specifications from </a:t>
            </a:r>
            <a:r>
              <a:rPr lang="en-US" sz="2900" b="0" i="0" dirty="0" err="1">
                <a:effectLst/>
                <a:latin typeface="Arial" panose="020B0604020202020204" pitchFamily="34" charset="0"/>
              </a:rPr>
              <a:t>AsaManager</a:t>
            </a:r>
            <a:r>
              <a:rPr lang="en-US" sz="2900" b="0" i="0" dirty="0">
                <a:effectLst/>
                <a:latin typeface="Arial" panose="020B0604020202020204" pitchFamily="34" charset="0"/>
              </a:rPr>
              <a:t> and runs an instance of </a:t>
            </a:r>
            <a:r>
              <a:rPr lang="en-US" sz="2900" b="0" i="0" dirty="0" err="1">
                <a:effectLst/>
                <a:latin typeface="Arial" panose="020B0604020202020204" pitchFamily="34" charset="0"/>
              </a:rPr>
              <a:t>AsaNode</a:t>
            </a:r>
            <a:r>
              <a:rPr lang="en-US" sz="2900" b="0" i="0" dirty="0">
                <a:effectLst/>
                <a:latin typeface="Arial" panose="020B0604020202020204" pitchFamily="34" charset="0"/>
              </a:rPr>
              <a:t> dedicated to processing them</a:t>
            </a:r>
          </a:p>
          <a:p>
            <a:pPr lvl="1"/>
            <a:r>
              <a:rPr lang="en-US" sz="2900" dirty="0">
                <a:latin typeface="Arial" panose="020B0604020202020204" pitchFamily="34" charset="0"/>
              </a:rPr>
              <a:t>T</a:t>
            </a:r>
            <a:r>
              <a:rPr lang="en-US" sz="2900" b="0" i="0" dirty="0">
                <a:effectLst/>
                <a:latin typeface="Arial" panose="020B0604020202020204" pitchFamily="34" charset="0"/>
              </a:rPr>
              <a:t>ransmits simulation commands based on the orders received from </a:t>
            </a:r>
            <a:r>
              <a:rPr lang="en-US" sz="2900" b="0" i="0" dirty="0" err="1">
                <a:effectLst/>
                <a:latin typeface="Arial" panose="020B0604020202020204" pitchFamily="34" charset="0"/>
              </a:rPr>
              <a:t>AsaManager</a:t>
            </a:r>
            <a:r>
              <a:rPr lang="en-US" sz="2900" b="0" i="0" dirty="0">
                <a:effectLst/>
                <a:latin typeface="Arial" panose="020B0604020202020204" pitchFamily="34" charset="0"/>
              </a:rPr>
              <a:t>, obtained from the user interface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61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BB1450-3259-653E-37D0-DFABEE40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1" y="1127985"/>
            <a:ext cx="11641637" cy="48770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D2520E-6D1B-356F-C830-091C0DFF63C5}"/>
              </a:ext>
            </a:extLst>
          </p:cNvPr>
          <p:cNvSpPr/>
          <p:nvPr/>
        </p:nvSpPr>
        <p:spPr>
          <a:xfrm>
            <a:off x="412325" y="3998794"/>
            <a:ext cx="4459926" cy="207655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EE3441-FD82-753F-D973-D7F68315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75" y="-70336"/>
            <a:ext cx="10008158" cy="119832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AsaUserInterfaces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84153D-925F-503B-9FAA-ADADE965FCFB}"/>
              </a:ext>
            </a:extLst>
          </p:cNvPr>
          <p:cNvSpPr/>
          <p:nvPr/>
        </p:nvSpPr>
        <p:spPr>
          <a:xfrm>
            <a:off x="4872251" y="1198321"/>
            <a:ext cx="6907424" cy="465659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8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AsaUserInterfaces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C:\Users\Diego\OneDrive - Projeto ASA\Documentos\General\Marketing\Imagens\Gifs\ASA_1X.gif">
            <a:extLst>
              <a:ext uri="{FF2B5EF4-FFF2-40B4-BE49-F238E27FC236}">
                <a16:creationId xmlns:a16="http://schemas.microsoft.com/office/drawing/2014/main" id="{96E5E66F-B544-3E47-7F6F-FB4C442E01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792" y="1198321"/>
            <a:ext cx="6156635" cy="4769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161852-5C19-F78A-2E57-20A23D91D4C5}"/>
              </a:ext>
            </a:extLst>
          </p:cNvPr>
          <p:cNvSpPr txBox="1"/>
          <p:nvPr/>
        </p:nvSpPr>
        <p:spPr>
          <a:xfrm>
            <a:off x="6632812" y="1167092"/>
            <a:ext cx="5342396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AsaStation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Graphical User Interface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AEROGRAF [Petersen et al, 2008]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a scenario: military symbols, geometric drawings, aeronautical charts, and digital terrain models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Visualize how a scenario will evolve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Create, delete, or modify simulations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 the simulation components, agents or the execution view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AsaReviewer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Revisualize simulations from  the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AsaDatabase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Support the decision-maker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AsaUserInterfaces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2845F-9C46-4AE3-90CC-00D80D4BF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9"/>
          <a:stretch/>
        </p:blipFill>
        <p:spPr>
          <a:xfrm>
            <a:off x="395707" y="1127985"/>
            <a:ext cx="4460775" cy="4769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57755-DCC1-FFCF-9416-924DF395FB55}"/>
              </a:ext>
            </a:extLst>
          </p:cNvPr>
          <p:cNvSpPr txBox="1"/>
          <p:nvPr/>
        </p:nvSpPr>
        <p:spPr>
          <a:xfrm>
            <a:off x="5016277" y="1120676"/>
            <a:ext cx="678001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AsaBatch</a:t>
            </a:r>
            <a:endParaRPr 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Run multiple simulations at the same time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Analyze scenarios with stochastic factors: change the initialization parameters (seed)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Starting positions of each component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Weapon performance factors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Agents’ Behaviors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Check preliminary results in real-time</a:t>
            </a:r>
          </a:p>
        </p:txBody>
      </p:sp>
    </p:spTree>
    <p:extLst>
      <p:ext uri="{BB962C8B-B14F-4D97-AF65-F5344CB8AC3E}">
        <p14:creationId xmlns:p14="http://schemas.microsoft.com/office/powerpoint/2010/main" val="2282843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BB1450-3259-653E-37D0-DFABEE40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1" y="1127985"/>
            <a:ext cx="11641637" cy="48770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D2520E-6D1B-356F-C830-091C0DFF63C5}"/>
              </a:ext>
            </a:extLst>
          </p:cNvPr>
          <p:cNvSpPr/>
          <p:nvPr/>
        </p:nvSpPr>
        <p:spPr>
          <a:xfrm>
            <a:off x="412325" y="1418758"/>
            <a:ext cx="4459926" cy="2484502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EE3441-FD82-753F-D973-D7F68315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75" y="-70336"/>
            <a:ext cx="10008158" cy="119832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AsaDataScience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84153D-925F-503B-9FAA-ADADE965FCFB}"/>
              </a:ext>
            </a:extLst>
          </p:cNvPr>
          <p:cNvSpPr/>
          <p:nvPr/>
        </p:nvSpPr>
        <p:spPr>
          <a:xfrm>
            <a:off x="4872251" y="1198321"/>
            <a:ext cx="6907424" cy="465659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19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AsaDataScience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38EB35-4BDE-2187-1715-22BABC6B96AA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1087735" cy="66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08A6641D-E161-381D-E024-1BE109505960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0859139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Hub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Cloud-computational environment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includes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high-performance hardware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Interactive programming environment to optimize the batch execution of simulations and data analysis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AsaPy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analysis library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packages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408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AsaDataScience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F4B7AB-E31E-F049-5E5D-BA4FFFAE4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9" r="3172"/>
          <a:stretch/>
        </p:blipFill>
        <p:spPr>
          <a:xfrm>
            <a:off x="60471" y="1873851"/>
            <a:ext cx="12071058" cy="3343702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38EB35-4BDE-2187-1715-22BABC6B96AA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1087735" cy="66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12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AsaDataScience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38EB35-4BDE-2187-1715-22BABC6B96AA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1087735" cy="66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D4B6438-0D9F-54D7-381E-C03A393F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2091"/>
          <a:stretch/>
        </p:blipFill>
        <p:spPr>
          <a:xfrm>
            <a:off x="171738" y="1167092"/>
            <a:ext cx="6836670" cy="4805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E6ED91-2045-9E68-4FF4-88B9FFB96D4A}"/>
              </a:ext>
            </a:extLst>
          </p:cNvPr>
          <p:cNvSpPr txBox="1"/>
          <p:nvPr/>
        </p:nvSpPr>
        <p:spPr>
          <a:xfrm>
            <a:off x="6632812" y="1167092"/>
            <a:ext cx="504967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Dashboard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isualize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indices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</a:p>
          <a:p>
            <a:pPr marL="1714500" lvl="3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Agents’ M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easure of performance</a:t>
            </a:r>
          </a:p>
          <a:p>
            <a:pPr marL="1714500" lvl="3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ost of operation</a:t>
            </a:r>
          </a:p>
          <a:p>
            <a:pPr marL="1714500" lvl="3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many missiles were launched</a:t>
            </a:r>
          </a:p>
          <a:p>
            <a:pPr marL="1714500" lvl="3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many aircraft were destro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yed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48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F6ACAC-98AA-5BE6-E89B-18AAA371B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t="294" r="28661" b="-294"/>
          <a:stretch/>
        </p:blipFill>
        <p:spPr>
          <a:xfrm>
            <a:off x="278637" y="1384983"/>
            <a:ext cx="4511721" cy="4485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94D6D-9686-EABF-ABCF-F9A1A25F11F4}"/>
              </a:ext>
            </a:extLst>
          </p:cNvPr>
          <p:cNvSpPr txBox="1"/>
          <p:nvPr/>
        </p:nvSpPr>
        <p:spPr>
          <a:xfrm>
            <a:off x="4987122" y="1371812"/>
            <a:ext cx="64633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Kuroswiski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, 2020] Agent-Based Modeling and Simulation as a Support Tool for Air Defense Capabilities Assessment</a:t>
            </a:r>
          </a:p>
          <a:p>
            <a:pPr algn="just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Master´s Thesis -- Aeronautics Institute of Technology (ITA)</a:t>
            </a:r>
          </a:p>
          <a:p>
            <a:pPr algn="just"/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author analyzed the feasibility of using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Agent-based Modeling and Simulation (ABMS)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assess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 defense capabilities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the context of strategic planning, presenting a case study based on simulations of BVR air combat scenarios at the engagement level</a:t>
            </a:r>
          </a:p>
        </p:txBody>
      </p:sp>
    </p:spTree>
    <p:extLst>
      <p:ext uri="{BB962C8B-B14F-4D97-AF65-F5344CB8AC3E}">
        <p14:creationId xmlns:p14="http://schemas.microsoft.com/office/powerpoint/2010/main" val="855612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2E69ABF4-4C65-E1BB-51DD-C7480BAE3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0" y="1371814"/>
            <a:ext cx="4511721" cy="4511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6C348-9B65-8EF1-B9C4-EB89BE34D2B9}"/>
              </a:ext>
            </a:extLst>
          </p:cNvPr>
          <p:cNvSpPr txBox="1"/>
          <p:nvPr/>
        </p:nvSpPr>
        <p:spPr>
          <a:xfrm>
            <a:off x="4987122" y="1371812"/>
            <a:ext cx="64633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[Dantas et al, 2021] Weapon Engagement Zone Maximum Launch Range Estimation Using a Deep Neural Network </a:t>
            </a:r>
          </a:p>
          <a:p>
            <a:pPr algn="just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Brazilian Conference on Intelligent Systems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 Neural Network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estimates the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Weapon Engagement Zone maximum launch range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allowing pilots to identify the airspace in which the missile has the highest probability of success in hitting a target</a:t>
            </a:r>
          </a:p>
        </p:txBody>
      </p:sp>
    </p:spTree>
    <p:extLst>
      <p:ext uri="{BB962C8B-B14F-4D97-AF65-F5344CB8AC3E}">
        <p14:creationId xmlns:p14="http://schemas.microsoft.com/office/powerpoint/2010/main" val="383111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4E093FC-8D52-5BF6-4846-D0BBDDDC4A14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1087735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ig Picture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57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3EDC126-B786-A8AE-5DDF-216903E17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9" y="1371813"/>
            <a:ext cx="4511722" cy="4511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94D6D-9686-EABF-ABCF-F9A1A25F11F4}"/>
              </a:ext>
            </a:extLst>
          </p:cNvPr>
          <p:cNvSpPr txBox="1"/>
          <p:nvPr/>
        </p:nvSpPr>
        <p:spPr>
          <a:xfrm>
            <a:off x="4987122" y="1371812"/>
            <a:ext cx="64633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[Costa et al, 2021] Formation control method based on artificial potential fields for aircraft flight simulation</a:t>
            </a:r>
          </a:p>
          <a:p>
            <a:pPr algn="just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SIMULATION SAGE</a:t>
            </a:r>
          </a:p>
          <a:p>
            <a:pPr algn="just"/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of both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artificial potential fields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simulation optimization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achieve more robust results for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simulated military aircraft to fly in formation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using a large set of scenarios for the optimization process, which evaluates its objective function through the simulations</a:t>
            </a:r>
          </a:p>
        </p:txBody>
      </p:sp>
    </p:spTree>
    <p:extLst>
      <p:ext uri="{BB962C8B-B14F-4D97-AF65-F5344CB8AC3E}">
        <p14:creationId xmlns:p14="http://schemas.microsoft.com/office/powerpoint/2010/main" val="2470944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E1AC5EF-0235-DDB5-D34E-F3AA8D94D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2" y="1371811"/>
            <a:ext cx="4524316" cy="4524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94D6D-9686-EABF-ABCF-F9A1A25F11F4}"/>
              </a:ext>
            </a:extLst>
          </p:cNvPr>
          <p:cNvSpPr txBox="1"/>
          <p:nvPr/>
        </p:nvSpPr>
        <p:spPr>
          <a:xfrm>
            <a:off x="4987122" y="1371812"/>
            <a:ext cx="64633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[Dantas et al, 2021] Engagement decision support for beyond visual range air combat </a:t>
            </a:r>
          </a:p>
          <a:p>
            <a:pPr algn="just"/>
            <a:r>
              <a:rPr lang="en-US" sz="2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Latin American Robotics Symposium </a:t>
            </a:r>
            <a:endParaRPr lang="en-US" sz="240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work proposes an 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r>
              <a:rPr lang="en-US" sz="2400" b="1" dirty="0">
                <a:solidFill>
                  <a:srgbClr val="0E10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en-US" sz="2400" b="1" dirty="0">
                <a:solidFill>
                  <a:srgbClr val="0E10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 tool for BVR air combat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using a supervised learning model based on decision trees 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measure the quality of a new engagement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which is the moment the pilot engages a target assuming an offensive stance and executing corresponding maneuvers.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008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iing, snow, outdoor, pole&#10;&#10;Description automatically generated">
            <a:extLst>
              <a:ext uri="{FF2B5EF4-FFF2-40B4-BE49-F238E27FC236}">
                <a16:creationId xmlns:a16="http://schemas.microsoft.com/office/drawing/2014/main" id="{68A16740-5E8D-0C96-6516-F75C3367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9" y="1384406"/>
            <a:ext cx="4511722" cy="4511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94D6D-9686-EABF-ABCF-F9A1A25F11F4}"/>
              </a:ext>
            </a:extLst>
          </p:cNvPr>
          <p:cNvSpPr txBox="1"/>
          <p:nvPr/>
        </p:nvSpPr>
        <p:spPr>
          <a:xfrm>
            <a:off x="4987122" y="1371812"/>
            <a:ext cx="64633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[Dantas et al, 2022] Machine Learning to Improve Situational Awareness in Beyond Visual Range Air Combat</a:t>
            </a: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IEEE Latin America Transactions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authors designed a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multilayer perceptron neural network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using data from constructive simulations to be employed in an embedded device to enhance the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pilot's situational awareness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the in-flight decision-making process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83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DF7877D-0A6B-7AD2-85A0-CD4C6C445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r="10454"/>
          <a:stretch/>
        </p:blipFill>
        <p:spPr>
          <a:xfrm>
            <a:off x="277005" y="1351511"/>
            <a:ext cx="4511722" cy="45243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94D6D-9686-EABF-ABCF-F9A1A25F11F4}"/>
              </a:ext>
            </a:extLst>
          </p:cNvPr>
          <p:cNvSpPr txBox="1"/>
          <p:nvPr/>
        </p:nvSpPr>
        <p:spPr>
          <a:xfrm>
            <a:off x="4987122" y="1371812"/>
            <a:ext cx="64633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1" dirty="0">
                <a:effectLst/>
                <a:latin typeface="Arial" panose="020B0604020202020204" pitchFamily="34" charset="0"/>
              </a:rPr>
              <a:t>De Lima Filho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et al, 2022] </a:t>
            </a: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Optimization of Unmanned Air Vehicle Tactical Formation in War Games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IEEE Access</a:t>
            </a:r>
          </a:p>
          <a:p>
            <a:pPr algn="just"/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authors integrated the ASA infrastructure into an external optimization framework to apply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six different metaheuristics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optimize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Unmanned Aircraft Vehicles' tactical formations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considering enemy variables such as firing distance and initial position in a BVR air combat scenario</a:t>
            </a:r>
          </a:p>
        </p:txBody>
      </p:sp>
    </p:spTree>
    <p:extLst>
      <p:ext uri="{BB962C8B-B14F-4D97-AF65-F5344CB8AC3E}">
        <p14:creationId xmlns:p14="http://schemas.microsoft.com/office/powerpoint/2010/main" val="232740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E00A49-8BBF-755E-2503-EA590F18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36" y="1371810"/>
            <a:ext cx="4511722" cy="451172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94D6D-9686-EABF-ABCF-F9A1A25F11F4}"/>
              </a:ext>
            </a:extLst>
          </p:cNvPr>
          <p:cNvSpPr txBox="1"/>
          <p:nvPr/>
        </p:nvSpPr>
        <p:spPr>
          <a:xfrm>
            <a:off x="4987122" y="1371812"/>
            <a:ext cx="64633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[Dantas et al, 2022] Supervised Machine Learning for Effective Missile Launch Based on Beyond Visual Range Air Combat Simulations</a:t>
            </a:r>
          </a:p>
          <a:p>
            <a:pPr algn="just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Winter Simulation Conference [Accepted!]</a:t>
            </a:r>
          </a:p>
          <a:p>
            <a:pPr algn="just"/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work compares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supervised machine learning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methods using reliable data from constructive simulations to estimate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most effective moment for launching missiles during air combat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resampling techniques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improve the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786524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4E093FC-8D52-5BF6-4846-D0BBDDDC4A14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1087735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</a:rPr>
              <a:t>H</a:t>
            </a:r>
            <a:r>
              <a:rPr lang="en-US" dirty="0">
                <a:effectLst/>
                <a:latin typeface="Arial" panose="020B0604020202020204" pitchFamily="34" charset="0"/>
              </a:rPr>
              <a:t>igh-level overview of the ASA simulation framework</a:t>
            </a:r>
          </a:p>
          <a:p>
            <a:r>
              <a:rPr lang="en-US" dirty="0">
                <a:latin typeface="Arial" panose="020B0604020202020204" pitchFamily="34" charset="0"/>
              </a:rPr>
              <a:t>ASA: P</a:t>
            </a:r>
            <a:r>
              <a:rPr lang="en-US" dirty="0">
                <a:effectLst/>
                <a:latin typeface="Arial" panose="020B0604020202020204" pitchFamily="34" charset="0"/>
              </a:rPr>
              <a:t>rimary goal of evaluating military operational scenarios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Distributed Architecture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works using ASA in the air combat context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For future work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AFSIM idea: r</a:t>
            </a:r>
            <a:r>
              <a:rPr lang="en-US" dirty="0">
                <a:effectLst/>
                <a:latin typeface="Arial" panose="020B0604020202020204" pitchFamily="34" charset="0"/>
              </a:rPr>
              <a:t>elease part of the source code with the general architecture to encourage the development of different applications in the same simulation platform</a:t>
            </a:r>
          </a:p>
          <a:p>
            <a:pPr lvl="1"/>
            <a:r>
              <a:rPr lang="en-US" dirty="0">
                <a:effectLst/>
                <a:latin typeface="Arial" panose="020B0604020202020204" pitchFamily="34" charset="0"/>
              </a:rPr>
              <a:t>ASA will operate as a simulation-as-a-service tool to attend to diverse simulation demands in the defense and aerospace context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94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DC4C3-F78F-480E-89C1-CAE9F53AA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9ACC62-FC8A-4F8B-A7A4-0B2F7B3FB6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2024" y="1387031"/>
            <a:ext cx="11087735" cy="4351338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Finep (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nº 2824/20)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78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DC4C3-F78F-480E-89C1-CAE9F53AA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9ACC62-FC8A-4F8B-A7A4-0B2F7B3FB6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2024" y="1387031"/>
            <a:ext cx="11087735" cy="4351338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E-mail: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dantasjpad@fab.mil.br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Website: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www.joaopadantas.com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80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PICTURE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4E093FC-8D52-5BF6-4846-D0BBDDDC4A14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1259473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</a:rPr>
              <a:t>Commanders: experience and intuition to make decisions</a:t>
            </a:r>
          </a:p>
          <a:p>
            <a:r>
              <a:rPr lang="en-US" dirty="0">
                <a:latin typeface="Arial" panose="020B0604020202020204" pitchFamily="34" charset="0"/>
              </a:rPr>
              <a:t>T</a:t>
            </a:r>
            <a:r>
              <a:rPr lang="en-US" dirty="0">
                <a:effectLst/>
                <a:latin typeface="Arial" panose="020B0604020202020204" pitchFamily="34" charset="0"/>
              </a:rPr>
              <a:t>he modern battlefield scenarios brought new challenges</a:t>
            </a:r>
          </a:p>
          <a:p>
            <a:r>
              <a:rPr lang="en-US" dirty="0">
                <a:latin typeface="Arial" panose="020B0604020202020204" pitchFamily="34" charset="0"/>
              </a:rPr>
              <a:t>New technologies: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missiles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drones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RWR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air defense systems</a:t>
            </a:r>
            <a:endParaRPr lang="en-US" b="1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lang="en-US" dirty="0">
                <a:effectLst/>
                <a:latin typeface="Arial" panose="020B0604020202020204" pitchFamily="34" charset="0"/>
              </a:rPr>
              <a:t> and </a:t>
            </a:r>
            <a:r>
              <a:rPr lang="en-US" b="1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Data Analysis</a:t>
            </a:r>
            <a:r>
              <a:rPr lang="en-US" dirty="0">
                <a:effectLst/>
                <a:latin typeface="Arial" panose="020B0604020202020204" pitchFamily="34" charset="0"/>
              </a:rPr>
              <a:t> to support the decision-making process in the Theater of Operations</a:t>
            </a:r>
          </a:p>
          <a:p>
            <a:r>
              <a:rPr lang="en-US" dirty="0">
                <a:latin typeface="Arial" panose="020B0604020202020204" pitchFamily="34" charset="0"/>
              </a:rPr>
              <a:t>R</a:t>
            </a:r>
            <a:r>
              <a:rPr lang="en-US" dirty="0">
                <a:effectLst/>
                <a:latin typeface="Arial" panose="020B0604020202020204" pitchFamily="34" charset="0"/>
              </a:rPr>
              <a:t>equiring more </a:t>
            </a:r>
            <a:r>
              <a:rPr lang="en-US" b="1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integrated</a:t>
            </a:r>
            <a:r>
              <a:rPr lang="en-US" dirty="0">
                <a:effectLst/>
                <a:latin typeface="Arial" panose="020B0604020202020204" pitchFamily="34" charset="0"/>
              </a:rPr>
              <a:t> and </a:t>
            </a:r>
            <a:r>
              <a:rPr lang="en-US" b="1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flexible</a:t>
            </a:r>
            <a:r>
              <a:rPr lang="en-US" dirty="0">
                <a:effectLst/>
                <a:latin typeface="Arial" panose="020B0604020202020204" pitchFamily="34" charset="0"/>
              </a:rPr>
              <a:t> solutions: </a:t>
            </a:r>
            <a:r>
              <a:rPr lang="en-US" b="1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technical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</a:rPr>
              <a:t>and </a:t>
            </a:r>
            <a:r>
              <a:rPr lang="en-US" b="1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organizational</a:t>
            </a:r>
            <a:r>
              <a:rPr lang="en-US" dirty="0">
                <a:effectLst/>
                <a:latin typeface="Arial" panose="020B0604020202020204" pitchFamily="34" charset="0"/>
              </a:rPr>
              <a:t> aspects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Establish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aerospace context for defense purposes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1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4E093FC-8D52-5BF6-4846-D0BBDDDC4A14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1259473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[Clive et al, CSC 2015]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Advanced Framework for Simulation, Integration and Modeling (AFSIM)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2003-2013 Boeing</a:t>
            </a:r>
          </a:p>
          <a:p>
            <a:pPr lvl="1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$50M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investment,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restricted to a few US partners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modeling framework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AFRL has licensed it to over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government, industry, and academic organizations, and provided training to over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users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[Hodson et al, CSC 2018]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 Reality Simulation Platform (MIXR)</a:t>
            </a:r>
          </a:p>
          <a:p>
            <a:pPr lvl="1"/>
            <a:r>
              <a:rPr lang="en-US" b="0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OpenEaagles</a:t>
            </a:r>
            <a:r>
              <a:rPr 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Opensource</a:t>
            </a:r>
          </a:p>
          <a:p>
            <a:pPr lvl="1"/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onstruction of </a:t>
            </a:r>
            <a:r>
              <a:rPr lang="en-US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r>
              <a:rPr 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(human-in-the-loop) and </a:t>
            </a:r>
            <a:r>
              <a:rPr lang="en-US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constructive</a:t>
            </a:r>
            <a:r>
              <a:rPr 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simulation applications</a:t>
            </a:r>
          </a:p>
          <a:p>
            <a:pPr lvl="1"/>
            <a:r>
              <a:rPr lang="en-US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Modern C++ object-oriented software design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49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4E093FC-8D52-5BF6-4846-D0BBDDDC4A14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1087735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[2018] Institute for Advanced Studies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Aerospace Simulation Environment or </a:t>
            </a:r>
            <a:r>
              <a:rPr lang="en-US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</a:t>
            </a:r>
            <a:r>
              <a:rPr lang="en-US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Simulação</a:t>
            </a:r>
            <a:r>
              <a:rPr lang="en-US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Aeroespacial</a:t>
            </a:r>
            <a:r>
              <a:rPr lang="en-US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 ASA in Portuguese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Computational solution that enables the modeling and simulation of operational scenarios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F</a:t>
            </a:r>
            <a:r>
              <a:rPr lang="en-US" b="0" i="0" dirty="0">
                <a:effectLst/>
                <a:latin typeface="Arial" panose="020B0604020202020204" pitchFamily="34" charset="0"/>
              </a:rPr>
              <a:t>lexible solution that may be tailored to the user needs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Requirements: not attended by commercial off-the-shelf simulation software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make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 Brazilian Air Force strategic planning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Meet operational analysis needs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and evaluation of new technologies to enhance military research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4E093FC-8D52-5BF6-4846-D0BBDDDC4A14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1087735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Arial" panose="020B0604020202020204" pitchFamily="34" charset="0"/>
              </a:rPr>
              <a:t>ASA: extension of the MIXR’s possibilities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We created a </a:t>
            </a:r>
            <a:r>
              <a:rPr lang="en-US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manager application </a:t>
            </a:r>
            <a:r>
              <a:rPr lang="en-US" b="0" i="0" dirty="0">
                <a:effectLst/>
                <a:latin typeface="Arial" panose="020B0604020202020204" pitchFamily="34" charset="0"/>
              </a:rPr>
              <a:t>with a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istributed architecture for managing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simulation machines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capability of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models at simulation runtime</a:t>
            </a:r>
          </a:p>
          <a:p>
            <a:pPr lvl="1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mode execution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perform multiple executions using different initial parameters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visualization tool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that suits the Brazilian Air Force technical requirements	</a:t>
            </a:r>
          </a:p>
          <a:p>
            <a:pPr lvl="1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platform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post-processing simulation data 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5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BB1450-3259-653E-37D0-DFABEE40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1" y="1127985"/>
            <a:ext cx="11641637" cy="48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6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BB1450-3259-653E-37D0-DFABEE40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1" y="1127985"/>
            <a:ext cx="11641637" cy="48770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D2520E-6D1B-356F-C830-091C0DFF63C5}"/>
              </a:ext>
            </a:extLst>
          </p:cNvPr>
          <p:cNvSpPr/>
          <p:nvPr/>
        </p:nvSpPr>
        <p:spPr>
          <a:xfrm>
            <a:off x="412325" y="1223518"/>
            <a:ext cx="4459926" cy="48518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EE3441-FD82-753F-D973-D7F68315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75" y="-70336"/>
            <a:ext cx="10008158" cy="119832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AsaSimulation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23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D2520E-6D1B-356F-C830-091C0DFF63C5}"/>
              </a:ext>
            </a:extLst>
          </p:cNvPr>
          <p:cNvSpPr/>
          <p:nvPr/>
        </p:nvSpPr>
        <p:spPr>
          <a:xfrm>
            <a:off x="412325" y="1223518"/>
            <a:ext cx="4459926" cy="48518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EE3441-FD82-753F-D973-D7F68315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75" y="-70336"/>
            <a:ext cx="10008158" cy="119832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ARCHITECTURE: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AsaSimulation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7EB2E0F-4DDE-7E3C-F402-230DA65F2E96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1259473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AsaDatabase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Keeps agent metadata, simulation scenarios, execution data, and analysis results </a:t>
            </a:r>
          </a:p>
          <a:p>
            <a:r>
              <a:rPr lang="en-US" sz="3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AsaManager</a:t>
            </a:r>
            <a:endParaRPr lang="en-US" sz="29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Responsible for coordinating and synchronizing the processes in a distributed manner. 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Controlling the simulation processing nodes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Receives control commands (play, pause, resume, and stop) and transmits them to the simulation engine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CRUD methods: responsible for accessing the </a:t>
            </a:r>
            <a:r>
              <a:rPr lang="en-US" sz="2900" dirty="0" err="1">
                <a:latin typeface="Arial" panose="020B0604020202020204" pitchFamily="34" charset="0"/>
                <a:cs typeface="Arial" panose="020B0604020202020204" pitchFamily="34" charset="0"/>
              </a:rPr>
              <a:t>AsaDatabase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 and updating it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2900" dirty="0">
                <a:latin typeface="Arial" panose="020B0604020202020204" pitchFamily="34" charset="0"/>
              </a:rPr>
              <a:t>Tasks i</a:t>
            </a:r>
            <a:r>
              <a:rPr lang="en-US" sz="2900" b="0" i="0" dirty="0">
                <a:effectLst/>
                <a:latin typeface="Arial" panose="020B0604020202020204" pitchFamily="34" charset="0"/>
              </a:rPr>
              <a:t>mperceptible for the user:</a:t>
            </a:r>
          </a:p>
          <a:p>
            <a:pPr lvl="2"/>
            <a:r>
              <a:rPr lang="en-US" sz="2500" dirty="0">
                <a:latin typeface="Arial" panose="020B0604020202020204" pitchFamily="34" charset="0"/>
              </a:rPr>
              <a:t>L</a:t>
            </a:r>
            <a:r>
              <a:rPr lang="en-US" sz="2500" b="0" i="0" dirty="0">
                <a:effectLst/>
                <a:latin typeface="Arial" panose="020B0604020202020204" pitchFamily="34" charset="0"/>
              </a:rPr>
              <a:t>oading extensions metadata</a:t>
            </a:r>
          </a:p>
          <a:p>
            <a:pPr lvl="2"/>
            <a:r>
              <a:rPr lang="en-US" sz="2500" dirty="0">
                <a:latin typeface="Arial" panose="020B0604020202020204" pitchFamily="34" charset="0"/>
              </a:rPr>
              <a:t>C</a:t>
            </a:r>
            <a:r>
              <a:rPr lang="en-US" sz="2500" b="0" i="0" dirty="0">
                <a:effectLst/>
                <a:latin typeface="Arial" panose="020B0604020202020204" pitchFamily="34" charset="0"/>
              </a:rPr>
              <a:t>onverting the JSON scenario specification to a compatible format (MIXR initialization scheme)</a:t>
            </a:r>
          </a:p>
          <a:p>
            <a:pPr lvl="2"/>
            <a:r>
              <a:rPr lang="en-US" sz="2400" b="0" i="0" dirty="0">
                <a:effectLst/>
                <a:latin typeface="Arial" panose="020B0604020202020204" pitchFamily="34" charset="0"/>
              </a:rPr>
              <a:t>Interpreting commands to control the execution progress on the simulation machine</a:t>
            </a:r>
          </a:p>
          <a:p>
            <a:pPr lvl="2"/>
            <a:r>
              <a:rPr lang="en-US" sz="2400" dirty="0">
                <a:latin typeface="Arial" panose="020B0604020202020204" pitchFamily="34" charset="0"/>
              </a:rPr>
              <a:t>C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hanging orders in agents’ behaviors during real-time simulation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08987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21351</TotalTime>
  <Words>1330</Words>
  <Application>Microsoft Office PowerPoint</Application>
  <PresentationFormat>Widescreen</PresentationFormat>
  <Paragraphs>191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do Office</vt:lpstr>
      <vt:lpstr>ASA: A Simulation Environment for Evaluating Military Operational Scenarios</vt:lpstr>
      <vt:lpstr>AGENDA</vt:lpstr>
      <vt:lpstr>BIG PICTURE</vt:lpstr>
      <vt:lpstr>RELATED WORK</vt:lpstr>
      <vt:lpstr>DEFINITION</vt:lpstr>
      <vt:lpstr>FEATURES</vt:lpstr>
      <vt:lpstr>ARCHITECTURE</vt:lpstr>
      <vt:lpstr>ARCHITECTURE: AsaSimulation</vt:lpstr>
      <vt:lpstr>ARCHITECTURE: AsaSimulation</vt:lpstr>
      <vt:lpstr>ARCHITECTURE: AsaSimulation</vt:lpstr>
      <vt:lpstr>ARCHITECTURE: AsaUserInterfaces</vt:lpstr>
      <vt:lpstr>ARCHITECTURE: AsaUserInterfaces</vt:lpstr>
      <vt:lpstr>ARCHITECTURE: AsaUserInterfaces</vt:lpstr>
      <vt:lpstr>ARCHITECTURE: AsaDataScience</vt:lpstr>
      <vt:lpstr>ARCHITECTURE: AsaDataScience</vt:lpstr>
      <vt:lpstr>ARCHITECTURE: AsaDataScience</vt:lpstr>
      <vt:lpstr>ARCHITECTURE: AsaDataScience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SUMMARY</vt:lpstr>
      <vt:lpstr>ACKNOWLEDGMENTS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Engagement Decision Support for Beyond Visual Range Air Combat</dc:title>
  <dc:creator>João Dantas</dc:creator>
  <cp:lastModifiedBy>João Dantas</cp:lastModifiedBy>
  <cp:revision>47</cp:revision>
  <dcterms:created xsi:type="dcterms:W3CDTF">2021-10-05T15:22:32Z</dcterms:created>
  <dcterms:modified xsi:type="dcterms:W3CDTF">2022-07-31T04:19:08Z</dcterms:modified>
</cp:coreProperties>
</file>